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6" r:id="rId2"/>
    <p:sldId id="261" r:id="rId3"/>
    <p:sldId id="262" r:id="rId4"/>
    <p:sldId id="259" r:id="rId5"/>
    <p:sldId id="266" r:id="rId6"/>
    <p:sldId id="260" r:id="rId7"/>
    <p:sldId id="263" r:id="rId8"/>
    <p:sldId id="265" r:id="rId9"/>
    <p:sldId id="268" r:id="rId10"/>
    <p:sldId id="270" r:id="rId11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E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4660"/>
  </p:normalViewPr>
  <p:slideViewPr>
    <p:cSldViewPr>
      <p:cViewPr varScale="1">
        <p:scale>
          <a:sx n="78" d="100"/>
          <a:sy n="78" d="100"/>
        </p:scale>
        <p:origin x="-26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E86533-2D13-4BF5-91E5-678FE722E0A2}" type="datetimeFigureOut">
              <a:rPr lang="pt-PT" smtClean="0"/>
              <a:pPr>
                <a:defRPr/>
              </a:pPr>
              <a:t>05-05-2013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21ED18-F869-4BDD-A2C8-1917F67DD911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32" name="Rec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6" name="Rec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84033B-81BF-4F2A-B624-2483C992FBE7}" type="datetimeFigureOut">
              <a:rPr lang="pt-PT" smtClean="0"/>
              <a:pPr>
                <a:defRPr/>
              </a:pPr>
              <a:t>05-05-2013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D603FA-26DE-4BBB-AFDA-00A947B8AA47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550273-C826-4264-AC24-4A04B88CA2BC}" type="datetimeFigureOut">
              <a:rPr lang="pt-PT" smtClean="0"/>
              <a:pPr>
                <a:defRPr/>
              </a:pPr>
              <a:t>05-05-2013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CA65FE-AE95-4702-86E4-8672A4F3CA3C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8C93D2-1024-4540-B179-F27AC79E749D}" type="datetimeFigureOut">
              <a:rPr lang="pt-PT" smtClean="0"/>
              <a:pPr>
                <a:defRPr/>
              </a:pPr>
              <a:t>05-05-2013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9F9B8E-CF30-4956-B2D4-0D80B1515966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988F88-38C4-49ED-A80A-42F69225B03F}" type="datetimeFigureOut">
              <a:rPr lang="pt-PT" smtClean="0"/>
              <a:pPr>
                <a:defRPr/>
              </a:pPr>
              <a:t>05-05-2013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091C0A-305D-4E64-B6B8-C89807B05285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5037F0-91E6-4A92-BCD0-650D341BFAC0}" type="datetimeFigureOut">
              <a:rPr lang="pt-PT" smtClean="0"/>
              <a:pPr>
                <a:defRPr/>
              </a:pPr>
              <a:t>05-05-2013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4E91BA-3634-47BD-9666-35B81E5DDF88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778EA2-1602-431D-8121-EFED513C9959}" type="datetimeFigureOut">
              <a:rPr lang="pt-PT" smtClean="0"/>
              <a:pPr>
                <a:defRPr/>
              </a:pPr>
              <a:t>05-05-2013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B8E087-3B62-4AAD-8759-50F0DE13BA04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16" name="Rec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5362F6-56A2-429D-8122-9F7B77E40072}" type="datetimeFigureOut">
              <a:rPr lang="pt-PT" smtClean="0"/>
              <a:pPr>
                <a:defRPr/>
              </a:pPr>
              <a:t>05-05-2013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9161B3-00B4-4550-821A-92FD5902B08F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F0F81D-EAA1-4D6E-B1B6-546DBCEC6FF0}" type="datetimeFigureOut">
              <a:rPr lang="pt-PT" smtClean="0"/>
              <a:pPr>
                <a:defRPr/>
              </a:pPr>
              <a:t>05-05-2013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6AACD2-87AA-4542-8054-76792F75D4B8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C6CA6D-6B22-4C82-80B6-282BE5449A5A}" type="datetimeFigureOut">
              <a:rPr lang="pt-PT" smtClean="0"/>
              <a:pPr>
                <a:defRPr/>
              </a:pPr>
              <a:t>05-05-2013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749894-9232-4B48-A45B-33B2D78A4F4D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xão rect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xão rect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ct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ct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xão rect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ct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xão rect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xão rect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xão rect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xão rect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A0F9B6D2-284A-4E11-8FEC-36E73E508A6C}" type="datetimeFigureOut">
              <a:rPr lang="pt-PT" smtClean="0"/>
              <a:pPr>
                <a:defRPr/>
              </a:pPr>
              <a:t>05-05-2013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8B205602-1DFC-46CF-937F-629122AB9AF1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9751D17-7177-4C44-9AAC-B2C48AA23330}" type="datetimeFigureOut">
              <a:rPr lang="pt-PT" smtClean="0"/>
              <a:pPr>
                <a:defRPr/>
              </a:pPr>
              <a:t>05-05-2013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9F02DAC-2193-49B3-ABAB-A264A3F3F2C1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1987" TargetMode="External"/><Relationship Id="rId2" Type="http://schemas.openxmlformats.org/officeDocument/2006/relationships/hyperlink" Target="http://pt.wikipedia.org/wiki/16_de_Setembr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pt.wikipedia.org/wiki/ONU" TargetMode="External"/><Relationship Id="rId4" Type="http://schemas.openxmlformats.org/officeDocument/2006/relationships/hyperlink" Target="http://pt.wikipedia.org/wiki/Kofi_Anna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ondosescritorio.net/wallpapers/Espacio-Exterior/Despegues-Espaciales/Capa-De-Ozono-Desde-El-Espac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57686" y="2143116"/>
            <a:ext cx="492919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pt-PT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000496" y="1571612"/>
            <a:ext cx="53850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Buraco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Ozonio</a:t>
            </a:r>
            <a:endParaRPr lang="pt-PT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Protocolo do Montreal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57224" y="1500174"/>
            <a:ext cx="777240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gency FB" pitchFamily="34" charset="0"/>
              </a:rPr>
              <a:t>O </a:t>
            </a:r>
            <a:r>
              <a:rPr lang="pt-PT" sz="2000" b="1" dirty="0" smtClean="0">
                <a:latin typeface="Agency FB" pitchFamily="34" charset="0"/>
              </a:rPr>
              <a:t>Protocolo de Montreal é </a:t>
            </a:r>
            <a:r>
              <a:rPr lang="pt-PT" sz="2000" dirty="0" smtClean="0">
                <a:latin typeface="Agency FB" pitchFamily="34" charset="0"/>
              </a:rPr>
              <a:t>um tratado internacional em que os países signatários se comprometem a substituir as substâncias que prejudicavam  a camada do </a:t>
            </a:r>
            <a:r>
              <a:rPr lang="pt-PT" sz="2000" dirty="0" smtClean="0">
                <a:latin typeface="Agency FB" pitchFamily="34" charset="0"/>
              </a:rPr>
              <a:t>ozonio</a:t>
            </a:r>
            <a:r>
              <a:rPr lang="pt-PT" sz="2000" dirty="0" smtClean="0">
                <a:latin typeface="Agency FB" pitchFamily="34" charset="0"/>
              </a:rPr>
              <a:t>. O tratado esteve aberto para adesões a partir de </a:t>
            </a:r>
            <a:r>
              <a:rPr lang="pt-PT" sz="2000" dirty="0" smtClean="0">
                <a:latin typeface="Agency FB" pitchFamily="34" charset="0"/>
                <a:hlinkClick r:id="rId2" action="ppaction://hlinkfile" tooltip="16 de Setembro"/>
              </a:rPr>
              <a:t>16 de Setembro</a:t>
            </a:r>
            <a:r>
              <a:rPr lang="pt-PT" sz="2000" dirty="0" smtClean="0">
                <a:latin typeface="Agency FB" pitchFamily="34" charset="0"/>
              </a:rPr>
              <a:t> de </a:t>
            </a:r>
            <a:r>
              <a:rPr lang="pt-PT" sz="2000" dirty="0" smtClean="0">
                <a:latin typeface="Agency FB" pitchFamily="34" charset="0"/>
                <a:hlinkClick r:id="rId3" action="ppaction://hlinkfile" tooltip="1987"/>
              </a:rPr>
              <a:t>1987</a:t>
            </a:r>
            <a:r>
              <a:rPr lang="pt-PT" sz="2000" dirty="0" smtClean="0">
                <a:latin typeface="Agency FB" pitchFamily="34" charset="0"/>
              </a:rPr>
              <a:t> e entrou em vigor a 1 de Janeiro de 1989. Ele teve adesão de 150 países e foi revisto em 1990, 1992, 1995, 1997 e 1999. Devido a essa grande adesão mundial, </a:t>
            </a:r>
            <a:r>
              <a:rPr lang="pt-PT" sz="2000" dirty="0" err="1" smtClean="0">
                <a:latin typeface="Agency FB" pitchFamily="34" charset="0"/>
                <a:hlinkClick r:id="rId4" action="ppaction://hlinkfile" tooltip="Kofi Annan"/>
              </a:rPr>
              <a:t>Kofi</a:t>
            </a:r>
            <a:r>
              <a:rPr lang="pt-PT" sz="2000" dirty="0" smtClean="0">
                <a:latin typeface="Agency FB" pitchFamily="34" charset="0"/>
                <a:hlinkClick r:id="rId4" action="ppaction://hlinkfile" tooltip="Kofi Annan"/>
              </a:rPr>
              <a:t> </a:t>
            </a:r>
            <a:r>
              <a:rPr lang="pt-PT" sz="2000" dirty="0" err="1" smtClean="0">
                <a:latin typeface="Agency FB" pitchFamily="34" charset="0"/>
                <a:hlinkClick r:id="rId4" action="ppaction://hlinkfile" tooltip="Kofi Annan"/>
              </a:rPr>
              <a:t>Annan</a:t>
            </a:r>
            <a:r>
              <a:rPr lang="pt-PT" sz="2000" dirty="0" smtClean="0">
                <a:latin typeface="Agency FB" pitchFamily="34" charset="0"/>
              </a:rPr>
              <a:t> disse: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2000" dirty="0" smtClean="0">
                <a:latin typeface="Agency FB" pitchFamily="34" charset="0"/>
              </a:rPr>
              <a:t>	"Talvez seja o mais bem sucedido acordo internacional de todos os tempos…"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gency FB" pitchFamily="34" charset="0"/>
              </a:rPr>
              <a:t>Em comemoração, a </a:t>
            </a:r>
            <a:r>
              <a:rPr lang="pt-PT" sz="2000" dirty="0" smtClean="0">
                <a:latin typeface="Agency FB" pitchFamily="34" charset="0"/>
                <a:hlinkClick r:id="rId5" action="ppaction://hlinkfile" tooltip="ONU"/>
              </a:rPr>
              <a:t>ONU</a:t>
            </a:r>
            <a:r>
              <a:rPr lang="pt-PT" sz="2000" dirty="0" smtClean="0">
                <a:latin typeface="Agency FB" pitchFamily="34" charset="0"/>
              </a:rPr>
              <a:t> declarou a data de 16 de Setembro como o </a:t>
            </a:r>
            <a:r>
              <a:rPr lang="pt-PT" sz="2000" b="1" dirty="0" smtClean="0">
                <a:latin typeface="Agency FB" pitchFamily="34" charset="0"/>
              </a:rPr>
              <a:t>Dia Internacional para a Preservação da Camada de </a:t>
            </a:r>
            <a:r>
              <a:rPr lang="pt-PT" sz="2000" b="1" dirty="0" smtClean="0">
                <a:latin typeface="Agency FB" pitchFamily="34" charset="0"/>
              </a:rPr>
              <a:t>Ozonio</a:t>
            </a:r>
            <a:r>
              <a:rPr lang="pt-PT" sz="2000" dirty="0" smtClean="0">
                <a:latin typeface="Agency FB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PT" sz="2000" dirty="0">
              <a:latin typeface="Agency FB" pitchFamily="34" charset="0"/>
            </a:endParaRPr>
          </a:p>
        </p:txBody>
      </p:sp>
      <p:pic>
        <p:nvPicPr>
          <p:cNvPr id="1026" name="Picture 2" descr="http://filipspagnoli.files.wordpress.com/2008/06/ann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857760"/>
            <a:ext cx="2928958" cy="190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 que é o </a:t>
            </a: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Ozonio</a:t>
            </a: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b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pt-PT" b="1" dirty="0"/>
          </a:p>
        </p:txBody>
      </p:sp>
      <p:sp>
        <p:nvSpPr>
          <p:cNvPr id="1024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à"/>
            </a:pPr>
            <a:r>
              <a:rPr lang="pt-PT" sz="3200" dirty="0" smtClean="0">
                <a:latin typeface="Bodoni MT Condensed" pitchFamily="18" charset="0"/>
              </a:rPr>
              <a:t>O </a:t>
            </a:r>
            <a:r>
              <a:rPr lang="pt-PT" sz="3200" dirty="0" smtClean="0">
                <a:latin typeface="Bodoni MT Condensed" pitchFamily="18" charset="0"/>
              </a:rPr>
              <a:t>ozonio </a:t>
            </a:r>
            <a:r>
              <a:rPr lang="pt-PT" sz="3200" dirty="0" smtClean="0">
                <a:latin typeface="Bodoni MT Condensed" pitchFamily="18" charset="0"/>
              </a:rPr>
              <a:t>é um gás altamente </a:t>
            </a:r>
            <a:r>
              <a:rPr lang="pt-PT" sz="3200" dirty="0" smtClean="0">
                <a:solidFill>
                  <a:srgbClr val="FFFF00"/>
                </a:solidFill>
                <a:latin typeface="Bodoni MT Condensed" pitchFamily="18" charset="0"/>
              </a:rPr>
              <a:t>instável e tóxico</a:t>
            </a:r>
            <a:r>
              <a:rPr lang="pt-PT" sz="3200" dirty="0" smtClean="0">
                <a:latin typeface="Bodoni MT Condensed" pitchFamily="18" charset="0"/>
              </a:rPr>
              <a:t>!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3200" dirty="0" smtClean="0">
                <a:latin typeface="Bodoni MT Condensed" pitchFamily="18" charset="0"/>
                <a:sym typeface="Wingdings" pitchFamily="2" charset="2"/>
              </a:rPr>
              <a:t></a:t>
            </a:r>
            <a:r>
              <a:rPr lang="pt-PT" sz="3200" dirty="0" smtClean="0">
                <a:latin typeface="Bodoni MT Condensed" pitchFamily="18" charset="0"/>
              </a:rPr>
              <a:t>É um gás incolor ou líquido azul escuro, cujas moléculas são formadas por três átomos de </a:t>
            </a:r>
            <a:r>
              <a:rPr lang="pt-PT" sz="3200" dirty="0" smtClean="0">
                <a:latin typeface="Bodoni MT Condensed" pitchFamily="18" charset="0"/>
              </a:rPr>
              <a:t>oxigênio</a:t>
            </a:r>
            <a:r>
              <a:rPr lang="pt-PT" sz="3200" dirty="0" smtClean="0">
                <a:latin typeface="Bodoni MT Condensed" pitchFamily="18" charset="0"/>
              </a:rPr>
              <a:t>, existindo em pequena percentagem no ar que respiramos. </a:t>
            </a:r>
            <a:r>
              <a:rPr lang="pt-PT" sz="2400" dirty="0" smtClean="0"/>
              <a:t> </a:t>
            </a:r>
            <a:endParaRPr lang="pt-PT" sz="2400" dirty="0" smtClean="0">
              <a:latin typeface="Agency FB" pitchFamily="34" charset="0"/>
            </a:endParaRPr>
          </a:p>
        </p:txBody>
      </p:sp>
      <p:pic>
        <p:nvPicPr>
          <p:cNvPr id="8194" name="Picture 2" descr="50984590ld4.png image by portalp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5" y="4214818"/>
            <a:ext cx="1777999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Qual a importância do </a:t>
            </a: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Ozonio</a:t>
            </a: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b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gency FB" pitchFamily="34" charset="0"/>
              </a:rPr>
              <a:t>O </a:t>
            </a:r>
            <a:r>
              <a:rPr lang="pt-PT" sz="2000" dirty="0" smtClean="0">
                <a:latin typeface="Agency FB" pitchFamily="34" charset="0"/>
              </a:rPr>
              <a:t>ozonio </a:t>
            </a:r>
            <a:r>
              <a:rPr lang="pt-PT" sz="2000" dirty="0" smtClean="0">
                <a:latin typeface="Agency FB" pitchFamily="34" charset="0"/>
              </a:rPr>
              <a:t>é uma camada muito importante para a sobrevivência de todos os seres vivos na Terra. Este impede que as radiações ultravioletas incidam directamente na Terra, caso isso aconteça é muito perigoso, pois pode causar inúmeros problemas na saúde dos seres humanos e nos seus ecossistemas.</a:t>
            </a:r>
          </a:p>
          <a:p>
            <a:pPr algn="just">
              <a:lnSpc>
                <a:spcPct val="150000"/>
              </a:lnSpc>
            </a:pPr>
            <a:r>
              <a:rPr lang="pt-PT" sz="2000" dirty="0" smtClean="0">
                <a:latin typeface="Agency FB" pitchFamily="34" charset="0"/>
              </a:rPr>
              <a:t>Os raios ultravioleta nocivos são absorvidos na estratosfera, pelo </a:t>
            </a:r>
            <a:r>
              <a:rPr lang="pt-PT" sz="2000" dirty="0" smtClean="0">
                <a:latin typeface="Agency FB" pitchFamily="34" charset="0"/>
              </a:rPr>
              <a:t>ozonio</a:t>
            </a:r>
            <a:r>
              <a:rPr lang="pt-PT" sz="2000" dirty="0" smtClean="0">
                <a:latin typeface="Agency FB" pitchFamily="34" charset="0"/>
              </a:rPr>
              <a:t>.</a:t>
            </a:r>
          </a:p>
          <a:p>
            <a:endParaRPr lang="pt-PT" sz="1900" dirty="0" smtClean="0"/>
          </a:p>
          <a:p>
            <a:endParaRPr lang="pt-PT" sz="1900" dirty="0" smtClean="0"/>
          </a:p>
          <a:p>
            <a:endParaRPr lang="pt-PT" sz="1400" dirty="0" smtClean="0"/>
          </a:p>
          <a:p>
            <a:endParaRPr lang="pt-PT" sz="1400" dirty="0" smtClean="0"/>
          </a:p>
          <a:p>
            <a:endParaRPr lang="pt-PT" sz="1400" dirty="0" smtClean="0"/>
          </a:p>
          <a:p>
            <a:endParaRPr lang="pt-PT" sz="1400" dirty="0"/>
          </a:p>
        </p:txBody>
      </p:sp>
      <p:pic>
        <p:nvPicPr>
          <p:cNvPr id="7170" name="Picture 2" descr="http://revistavivasaude.uol.com.br/Edicoes/54/imagens/jaseprotegeu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429132"/>
            <a:ext cx="7000924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00034" y="214290"/>
            <a:ext cx="835824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4000" b="1" dirty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Em que camada da </a:t>
            </a:r>
            <a:r>
              <a:rPr lang="pt-PT" sz="4000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atmosfera </a:t>
            </a:r>
            <a:r>
              <a:rPr lang="pt-PT" sz="4000" b="1" dirty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se deve localizar o </a:t>
            </a:r>
            <a:r>
              <a:rPr lang="pt-PT" sz="4000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ozonio</a:t>
            </a:r>
            <a:r>
              <a:rPr lang="pt-PT" sz="4000" b="1" dirty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071810"/>
            <a:ext cx="2828945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eta entalhada para a direita 11"/>
          <p:cNvSpPr/>
          <p:nvPr/>
        </p:nvSpPr>
        <p:spPr>
          <a:xfrm>
            <a:off x="357158" y="2214554"/>
            <a:ext cx="4929222" cy="4286280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/>
              <a:buChar char="à"/>
            </a:pPr>
            <a:endParaRPr lang="pt-PT" dirty="0" smtClean="0">
              <a:sym typeface="Wingdings" pitchFamily="2" charset="2"/>
            </a:endParaRPr>
          </a:p>
          <a:p>
            <a:pPr algn="ctr"/>
            <a:endParaRPr lang="pt-PT" dirty="0" smtClean="0">
              <a:sym typeface="Wingdings" pitchFamily="2" charset="2"/>
            </a:endParaRPr>
          </a:p>
          <a:p>
            <a:pPr algn="just">
              <a:lnSpc>
                <a:spcPct val="150000"/>
              </a:lnSpc>
              <a:buFont typeface="Wingdings"/>
              <a:buChar char="à"/>
            </a:pPr>
            <a:r>
              <a:rPr lang="pt-PT" dirty="0" smtClean="0">
                <a:latin typeface="Agency FB" pitchFamily="34" charset="0"/>
                <a:sym typeface="Wingdings" pitchFamily="2" charset="2"/>
              </a:rPr>
              <a:t>Localiza-se na Estratosfera;</a:t>
            </a:r>
          </a:p>
          <a:p>
            <a:pPr algn="just">
              <a:lnSpc>
                <a:spcPct val="150000"/>
              </a:lnSpc>
              <a:buFont typeface="Wingdings"/>
              <a:buChar char="à"/>
            </a:pPr>
            <a:r>
              <a:rPr lang="pt-PT" dirty="0" smtClean="0">
                <a:latin typeface="Agency FB" pitchFamily="34" charset="0"/>
                <a:sym typeface="Wingdings" pitchFamily="2" charset="2"/>
              </a:rPr>
              <a:t> Protege os seres vivos das radiações U.V. do Sol;</a:t>
            </a:r>
          </a:p>
          <a:p>
            <a:pPr algn="just">
              <a:lnSpc>
                <a:spcPct val="150000"/>
              </a:lnSpc>
              <a:buFont typeface="Wingdings"/>
              <a:buChar char="à"/>
            </a:pPr>
            <a:r>
              <a:rPr lang="pt-PT" dirty="0" smtClean="0">
                <a:latin typeface="Agency FB" pitchFamily="34" charset="0"/>
                <a:sym typeface="Wingdings" pitchFamily="2" charset="2"/>
              </a:rPr>
              <a:t>Em Maio de 1985, 3 cientistas ingleses descobriram o 1º” buraco”.</a:t>
            </a:r>
          </a:p>
          <a:p>
            <a:pPr algn="ctr">
              <a:buFont typeface="Wingdings"/>
              <a:buChar char="à"/>
            </a:pPr>
            <a:endParaRPr lang="pt-PT" dirty="0" smtClean="0"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pt-PT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zono-7484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4643470" cy="1345300"/>
          </a:xfrm>
        </p:spPr>
        <p:txBody>
          <a:bodyPr/>
          <a:lstStyle/>
          <a:p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Buraco do </a:t>
            </a: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Ozonio</a:t>
            </a: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pt-PT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PT" sz="3200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Quais as consequências da diminuição do </a:t>
            </a:r>
            <a:r>
              <a:rPr lang="pt-PT" sz="3200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ozonio </a:t>
            </a:r>
            <a:r>
              <a:rPr lang="pt-PT" sz="3200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nessa camada?</a:t>
            </a: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pt-PT" dirty="0"/>
          </a:p>
        </p:txBody>
      </p:sp>
      <p:sp>
        <p:nvSpPr>
          <p:cNvPr id="13315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 Buraco da camada de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ozonio </a:t>
            </a:r>
            <a:r>
              <a:rPr lang="pt-P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tem muitas consequências para a saúde humana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pois os raios UV entram na superfície terrestre e podem causar muitas doenças aos seres humanos como: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107000"/>
              <a:buFont typeface="Wingdings" pitchFamily="2" charset="2"/>
              <a:buChar char="Ø"/>
              <a:defRPr/>
            </a:pPr>
            <a:r>
              <a:rPr lang="pt-P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 </a:t>
            </a:r>
            <a:r>
              <a:rPr lang="pt-P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Cancro da pele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107000"/>
              <a:buFont typeface="Wingdings" pitchFamily="2" charset="2"/>
              <a:buChar char="Ø"/>
              <a:defRPr/>
            </a:pPr>
            <a:r>
              <a:rPr lang="pt-P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 </a:t>
            </a:r>
            <a:r>
              <a:rPr lang="pt-P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Cataratas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107000"/>
              <a:buFont typeface="Wingdings" pitchFamily="2" charset="2"/>
              <a:buChar char="Ø"/>
              <a:defRPr/>
            </a:pPr>
            <a:r>
              <a:rPr lang="pt-P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 </a:t>
            </a:r>
            <a:r>
              <a:rPr lang="pt-P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Alterações no sistema Imunitário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lang="pt-PT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     </a:t>
            </a:r>
            <a:r>
              <a:rPr lang="pt-PT" sz="19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Além disso, provocam também: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107000"/>
              <a:buNone/>
              <a:defRPr/>
            </a:pPr>
            <a:r>
              <a:rPr lang="pt-P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       </a:t>
            </a:r>
            <a:r>
              <a:rPr lang="pt-P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Danos nas colheitas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107000"/>
              <a:buNone/>
              <a:defRPr/>
            </a:pPr>
            <a:r>
              <a:rPr lang="pt-P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       </a:t>
            </a:r>
            <a:r>
              <a:rPr lang="pt-P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Problemas nos seres vivos marítimos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107000"/>
              <a:buNone/>
              <a:defRPr/>
            </a:pPr>
            <a:r>
              <a:rPr lang="pt-P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   </a:t>
            </a:r>
            <a:r>
              <a:rPr lang="pt-PT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   O agravamento do aquecimento global acentua a diminuição da camada do </a:t>
            </a:r>
            <a:r>
              <a:rPr lang="pt-PT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ozonio</a:t>
            </a:r>
            <a:r>
              <a:rPr lang="pt-PT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!</a:t>
            </a:r>
            <a:endParaRPr lang="pt-PT" sz="19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eaLnBrk="1" hangingPunct="1"/>
            <a:endParaRPr lang="pt-PT" sz="1600" dirty="0" smtClean="0">
              <a:latin typeface="Agency FB" pitchFamily="34" charset="0"/>
            </a:endParaRPr>
          </a:p>
        </p:txBody>
      </p:sp>
      <p:pic>
        <p:nvPicPr>
          <p:cNvPr id="7170" name="Picture 2" descr="http://3.bp.blogspot.com/_2T533b-D1No/SrEtdjj9U7I/AAAAAAAAABY/sliIPSNHMc0/s320/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71810"/>
            <a:ext cx="2857520" cy="261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184466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 que é o buraco de </a:t>
            </a: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ozonio </a:t>
            </a: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 onde se localiza?</a:t>
            </a:r>
            <a:b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pt-PT" dirty="0"/>
          </a:p>
        </p:txBody>
      </p:sp>
      <p:sp>
        <p:nvSpPr>
          <p:cNvPr id="14339" name="Marcador de Posição de Conteúdo 2"/>
          <p:cNvSpPr>
            <a:spLocks noGrp="1"/>
          </p:cNvSpPr>
          <p:nvPr>
            <p:ph idx="1"/>
          </p:nvPr>
        </p:nvSpPr>
        <p:spPr>
          <a:xfrm>
            <a:off x="928662" y="1785926"/>
            <a:ext cx="7772400" cy="457200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t-PT" b="1" u="sng" dirty="0" smtClean="0">
                <a:latin typeface="Aharoni" pitchFamily="2" charset="-79"/>
                <a:cs typeface="Aharoni" pitchFamily="2" charset="-79"/>
              </a:rPr>
              <a:t>O que é o buraco de </a:t>
            </a:r>
            <a:r>
              <a:rPr lang="pt-PT" b="1" u="sng" dirty="0" smtClean="0">
                <a:latin typeface="Aharoni" pitchFamily="2" charset="-79"/>
                <a:cs typeface="Aharoni" pitchFamily="2" charset="-79"/>
              </a:rPr>
              <a:t>ozonio</a:t>
            </a:r>
            <a:r>
              <a:rPr lang="pt-PT" b="1" u="sng" dirty="0" smtClean="0">
                <a:latin typeface="Aharoni" pitchFamily="2" charset="-79"/>
                <a:cs typeface="Aharoni" pitchFamily="2" charset="-79"/>
              </a:rPr>
              <a:t>?</a:t>
            </a:r>
          </a:p>
          <a:p>
            <a:pPr algn="just">
              <a:lnSpc>
                <a:spcPct val="170000"/>
              </a:lnSpc>
            </a:pPr>
            <a:r>
              <a:rPr lang="pt-PT" sz="2300" dirty="0" smtClean="0">
                <a:latin typeface="Agency FB" pitchFamily="34" charset="0"/>
              </a:rPr>
              <a:t>O buraco de </a:t>
            </a:r>
            <a:r>
              <a:rPr lang="pt-PT" sz="2300" dirty="0" smtClean="0">
                <a:latin typeface="Agency FB" pitchFamily="34" charset="0"/>
              </a:rPr>
              <a:t>ozonio </a:t>
            </a:r>
            <a:r>
              <a:rPr lang="pt-PT" sz="2300" dirty="0" smtClean="0">
                <a:latin typeface="Agency FB" pitchFamily="34" charset="0"/>
              </a:rPr>
              <a:t>é o sinal mais </a:t>
            </a:r>
            <a:r>
              <a:rPr lang="pt-PT" sz="2300" dirty="0" smtClean="0">
                <a:solidFill>
                  <a:srgbClr val="FFFF00"/>
                </a:solidFill>
                <a:latin typeface="Agency FB" pitchFamily="34" charset="0"/>
              </a:rPr>
              <a:t>extremo</a:t>
            </a:r>
            <a:r>
              <a:rPr lang="pt-PT" sz="2300" dirty="0" smtClean="0">
                <a:latin typeface="Agency FB" pitchFamily="34" charset="0"/>
              </a:rPr>
              <a:t> de uma diminuição na camada de </a:t>
            </a:r>
            <a:r>
              <a:rPr lang="pt-PT" sz="2300" dirty="0" smtClean="0">
                <a:latin typeface="Agency FB" pitchFamily="34" charset="0"/>
              </a:rPr>
              <a:t>ozonio </a:t>
            </a:r>
            <a:r>
              <a:rPr lang="pt-PT" sz="2300" dirty="0" smtClean="0">
                <a:latin typeface="Agency FB" pitchFamily="34" charset="0"/>
              </a:rPr>
              <a:t>verificada nas </a:t>
            </a:r>
            <a:r>
              <a:rPr lang="pt-PT" sz="2300" dirty="0" smtClean="0">
                <a:solidFill>
                  <a:srgbClr val="FFFF00"/>
                </a:solidFill>
                <a:latin typeface="Agency FB" pitchFamily="34" charset="0"/>
              </a:rPr>
              <a:t>últimas décadas</a:t>
            </a:r>
            <a:r>
              <a:rPr lang="pt-PT" sz="2300" dirty="0" smtClean="0">
                <a:latin typeface="Agency FB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pt-PT" sz="2300" dirty="0" smtClean="0">
                <a:latin typeface="Agency FB" pitchFamily="34" charset="0"/>
              </a:rPr>
              <a:t>Nos últimos anos, </a:t>
            </a:r>
            <a:r>
              <a:rPr lang="pt-PT" sz="2300" dirty="0" smtClean="0">
                <a:solidFill>
                  <a:srgbClr val="FFFF00"/>
                </a:solidFill>
                <a:latin typeface="Agency FB" pitchFamily="34" charset="0"/>
              </a:rPr>
              <a:t>o tamanho do buraco do </a:t>
            </a:r>
            <a:r>
              <a:rPr lang="pt-PT" sz="2300" dirty="0" smtClean="0">
                <a:solidFill>
                  <a:srgbClr val="FFFF00"/>
                </a:solidFill>
                <a:latin typeface="Agency FB" pitchFamily="34" charset="0"/>
              </a:rPr>
              <a:t>ozonio </a:t>
            </a:r>
            <a:r>
              <a:rPr lang="pt-PT" sz="2300" dirty="0" smtClean="0">
                <a:latin typeface="Agency FB" pitchFamily="34" charset="0"/>
              </a:rPr>
              <a:t>aumentou, tendo este, actualmente, uma dimensão média de </a:t>
            </a:r>
            <a:r>
              <a:rPr lang="pt-PT" sz="2300" dirty="0" smtClean="0">
                <a:solidFill>
                  <a:srgbClr val="FFFF00"/>
                </a:solidFill>
                <a:latin typeface="Agency FB" pitchFamily="34" charset="0"/>
              </a:rPr>
              <a:t>28,3 milhões de km</a:t>
            </a:r>
            <a:r>
              <a:rPr lang="pt-PT" sz="2300" baseline="30000" dirty="0" smtClean="0">
                <a:solidFill>
                  <a:srgbClr val="FFFF00"/>
                </a:solidFill>
                <a:latin typeface="Agency FB" pitchFamily="34" charset="0"/>
              </a:rPr>
              <a:t>2</a:t>
            </a:r>
            <a:r>
              <a:rPr lang="pt-PT" sz="2300" dirty="0" smtClean="0">
                <a:latin typeface="Agency FB" pitchFamily="34" charset="0"/>
              </a:rPr>
              <a:t>. </a:t>
            </a:r>
          </a:p>
          <a:p>
            <a:pPr algn="just">
              <a:lnSpc>
                <a:spcPct val="170000"/>
              </a:lnSpc>
            </a:pPr>
            <a:endParaRPr lang="pt-PT" sz="2300" dirty="0" smtClean="0">
              <a:latin typeface="Agency FB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PT" u="sng" dirty="0" smtClean="0">
                <a:latin typeface="Aharoni" pitchFamily="2" charset="-79"/>
                <a:cs typeface="Aharoni" pitchFamily="2" charset="-79"/>
              </a:rPr>
              <a:t>Quais as zonas mais </a:t>
            </a:r>
            <a:r>
              <a:rPr lang="pt-PT" u="sng" dirty="0" smtClean="0">
                <a:latin typeface="Aharoni" pitchFamily="2" charset="-79"/>
                <a:cs typeface="Aharoni" pitchFamily="2" charset="-79"/>
              </a:rPr>
              <a:t>afetadas</a:t>
            </a:r>
            <a:r>
              <a:rPr lang="pt-PT" u="sng" dirty="0" smtClean="0">
                <a:latin typeface="Aharoni" pitchFamily="2" charset="-79"/>
                <a:cs typeface="Aharoni" pitchFamily="2" charset="-79"/>
              </a:rPr>
              <a:t>?</a:t>
            </a:r>
          </a:p>
          <a:p>
            <a:pPr algn="just">
              <a:lnSpc>
                <a:spcPct val="160000"/>
              </a:lnSpc>
              <a:buNone/>
            </a:pPr>
            <a:r>
              <a:rPr lang="pt-PT" sz="2400" dirty="0" smtClean="0">
                <a:latin typeface="Bodoni MT Condensed" pitchFamily="18" charset="0"/>
              </a:rPr>
              <a:t>	A As zonas mais afectadas encontram-se no hemisfério Sul: </a:t>
            </a:r>
            <a:r>
              <a:rPr lang="pt-PT" sz="2400" dirty="0" smtClean="0">
                <a:solidFill>
                  <a:srgbClr val="FFFF00"/>
                </a:solidFill>
                <a:latin typeface="Bodoni MT Condensed" pitchFamily="18" charset="0"/>
              </a:rPr>
              <a:t>a</a:t>
            </a:r>
            <a:r>
              <a:rPr lang="pt-PT" sz="2400" dirty="0" smtClean="0">
                <a:latin typeface="Bodoni MT Condensed" pitchFamily="18" charset="0"/>
              </a:rPr>
              <a:t> </a:t>
            </a:r>
            <a:r>
              <a:rPr lang="pt-PT" sz="2400" dirty="0" smtClean="0">
                <a:solidFill>
                  <a:srgbClr val="FFFF00"/>
                </a:solidFill>
                <a:latin typeface="Bodoni MT Condensed" pitchFamily="18" charset="0"/>
              </a:rPr>
              <a:t>Austrália, Nova Zelândia, zonas extremas da América do Sul e África.</a:t>
            </a:r>
          </a:p>
          <a:p>
            <a:pPr algn="just">
              <a:lnSpc>
                <a:spcPct val="160000"/>
              </a:lnSpc>
              <a:buNone/>
            </a:pPr>
            <a:r>
              <a:rPr lang="pt-PT" sz="2400" dirty="0" smtClean="0">
                <a:latin typeface="Bodoni MT Condensed" pitchFamily="18" charset="0"/>
              </a:rPr>
              <a:t>	 Em 1988, foi detectado outro buraco, sobre o Pólo Norte, onde as áreas mais afectadas são: </a:t>
            </a:r>
            <a:r>
              <a:rPr lang="pt-PT" sz="2400" dirty="0" smtClean="0">
                <a:solidFill>
                  <a:srgbClr val="FFFF00"/>
                </a:solidFill>
                <a:latin typeface="Bodoni MT Condensed" pitchFamily="18" charset="0"/>
              </a:rPr>
              <a:t>a Europa, a América do Norte e a Ásia. </a:t>
            </a:r>
          </a:p>
          <a:p>
            <a:pPr>
              <a:buNone/>
            </a:pPr>
            <a:endParaRPr lang="pt-PT" sz="3200" dirty="0" smtClean="0">
              <a:solidFill>
                <a:srgbClr val="FFFF00"/>
              </a:solidFill>
              <a:latin typeface="Bodoni MT Condensed" pitchFamily="18" charset="0"/>
            </a:endParaRPr>
          </a:p>
          <a:p>
            <a:pPr>
              <a:buNone/>
            </a:pPr>
            <a:endParaRPr lang="pt-PT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3098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PT" sz="3200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Principais responsáveis pela destruição da camada do </a:t>
            </a:r>
            <a:r>
              <a:rPr lang="pt-PT" sz="3200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ozonio</a:t>
            </a:r>
            <a:r>
              <a:rPr lang="pt-PT" sz="3200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pt-PT" sz="3200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pt-PT" sz="3200" dirty="0"/>
          </a:p>
        </p:txBody>
      </p:sp>
      <p:sp>
        <p:nvSpPr>
          <p:cNvPr id="1536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PT" sz="2000" dirty="0" smtClean="0">
                <a:latin typeface="Agency FB" pitchFamily="34" charset="0"/>
              </a:rPr>
              <a:t>Esse buraco tem sido provocado principalmente, pelos </a:t>
            </a:r>
            <a:r>
              <a:rPr lang="pt-PT" sz="2000" dirty="0" err="1" smtClean="0">
                <a:solidFill>
                  <a:srgbClr val="FFFF00"/>
                </a:solidFill>
                <a:latin typeface="Agency FB" pitchFamily="34" charset="0"/>
              </a:rPr>
              <a:t>CFC’s</a:t>
            </a:r>
            <a:r>
              <a:rPr lang="pt-PT" sz="2000" dirty="0" smtClean="0">
                <a:solidFill>
                  <a:srgbClr val="FFFF00"/>
                </a:solidFill>
                <a:latin typeface="Agency FB" pitchFamily="34" charset="0"/>
              </a:rPr>
              <a:t> (clorofluorcarbonetos), </a:t>
            </a:r>
            <a:r>
              <a:rPr lang="pt-PT" sz="2000" dirty="0" smtClean="0">
                <a:latin typeface="Agency FB" pitchFamily="34" charset="0"/>
              </a:rPr>
              <a:t>já que devido à sua composição química, reagem facilmente com o ozono, degradando-o.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PT" sz="2000" dirty="0" smtClean="0">
                <a:latin typeface="Agency FB" pitchFamily="34" charset="0"/>
              </a:rPr>
              <a:t>Os </a:t>
            </a:r>
            <a:r>
              <a:rPr lang="pt-PT" sz="2000" dirty="0" err="1" smtClean="0">
                <a:latin typeface="Agency FB" pitchFamily="34" charset="0"/>
              </a:rPr>
              <a:t>CFC’s</a:t>
            </a:r>
            <a:r>
              <a:rPr lang="pt-PT" sz="2000" dirty="0" smtClean="0">
                <a:latin typeface="Agency FB" pitchFamily="34" charset="0"/>
              </a:rPr>
              <a:t> encontram-se em muitos </a:t>
            </a:r>
            <a:r>
              <a:rPr lang="pt-PT" sz="2000" dirty="0" smtClean="0">
                <a:solidFill>
                  <a:srgbClr val="FFFF00"/>
                </a:solidFill>
                <a:latin typeface="Agency FB" pitchFamily="34" charset="0"/>
              </a:rPr>
              <a:t>produtos que usamos diariamente: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175000"/>
              <a:buNone/>
            </a:pPr>
            <a:r>
              <a:rPr lang="pt-PT" sz="2000" dirty="0" smtClean="0">
                <a:latin typeface="Agency FB" pitchFamily="34" charset="0"/>
                <a:sym typeface="Wingdings" pitchFamily="2" charset="2"/>
              </a:rPr>
              <a:t></a:t>
            </a:r>
            <a:r>
              <a:rPr lang="pt-PT" sz="2000" dirty="0" smtClean="0">
                <a:latin typeface="Agency FB" pitchFamily="34" charset="0"/>
              </a:rPr>
              <a:t> Sprays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175000"/>
              <a:buNone/>
            </a:pPr>
            <a:r>
              <a:rPr lang="pt-PT" sz="2000" dirty="0" smtClean="0">
                <a:latin typeface="Agency FB" pitchFamily="34" charset="0"/>
                <a:sym typeface="Wingdings" pitchFamily="2" charset="2"/>
              </a:rPr>
              <a:t> </a:t>
            </a:r>
            <a:r>
              <a:rPr lang="pt-PT" sz="2000" dirty="0" smtClean="0">
                <a:latin typeface="Agency FB" pitchFamily="34" charset="0"/>
              </a:rPr>
              <a:t>Chips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175000"/>
              <a:buNone/>
            </a:pPr>
            <a:r>
              <a:rPr lang="pt-PT" sz="2000" dirty="0" smtClean="0">
                <a:latin typeface="Agency FB" pitchFamily="34" charset="0"/>
                <a:sym typeface="Wingdings" pitchFamily="2" charset="2"/>
              </a:rPr>
              <a:t> </a:t>
            </a:r>
            <a:r>
              <a:rPr lang="pt-PT" sz="2000" dirty="0" smtClean="0">
                <a:latin typeface="Agency FB" pitchFamily="34" charset="0"/>
              </a:rPr>
              <a:t>Frigoríficos e aparelhos de ar-condicionado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SzPct val="175000"/>
              <a:buNone/>
            </a:pPr>
            <a:r>
              <a:rPr lang="pt-PT" sz="2000" dirty="0" smtClean="0">
                <a:latin typeface="Agency FB" pitchFamily="34" charset="0"/>
                <a:sym typeface="Wingdings" pitchFamily="2" charset="2"/>
              </a:rPr>
              <a:t> </a:t>
            </a:r>
            <a:r>
              <a:rPr lang="pt-PT" sz="2000" dirty="0" smtClean="0">
                <a:latin typeface="Agency FB" pitchFamily="34" charset="0"/>
              </a:rPr>
              <a:t>Utensílios de plástico</a:t>
            </a:r>
          </a:p>
          <a:p>
            <a:pPr>
              <a:lnSpc>
                <a:spcPct val="150000"/>
              </a:lnSpc>
            </a:pPr>
            <a:endParaRPr lang="pt-PT" dirty="0" smtClean="0"/>
          </a:p>
          <a:p>
            <a:endParaRPr lang="pt-PT" dirty="0" smtClean="0"/>
          </a:p>
        </p:txBody>
      </p:sp>
      <p:pic>
        <p:nvPicPr>
          <p:cNvPr id="2050" name="Picture 2" descr="http://www.waughbands.co.nz/images/Waugh_marking_spr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14818"/>
            <a:ext cx="3282782" cy="222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914400"/>
          </a:xfrm>
        </p:spPr>
        <p:txBody>
          <a:bodyPr/>
          <a:lstStyle/>
          <a:p>
            <a:pPr algn="ctr"/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	Como se forma o Buraco de </a:t>
            </a: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Ozonio</a:t>
            </a:r>
            <a:r>
              <a:rPr lang="pt-PT" b="1" dirty="0" smtClean="0">
                <a:ln w="24500" cmpd="dbl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1900" dirty="0" smtClean="0">
                <a:latin typeface="Agency FB" pitchFamily="34" charset="0"/>
              </a:rPr>
              <a:t>Quando os raios ultravioleta atingem a camada de </a:t>
            </a:r>
            <a:r>
              <a:rPr lang="pt-PT" sz="1900" dirty="0" smtClean="0">
                <a:latin typeface="Agency FB" pitchFamily="34" charset="0"/>
              </a:rPr>
              <a:t>ozonio</a:t>
            </a:r>
            <a:r>
              <a:rPr lang="pt-PT" sz="1900" dirty="0" smtClean="0">
                <a:latin typeface="Agency FB" pitchFamily="34" charset="0"/>
              </a:rPr>
              <a:t>, muitos deles são reflectidos. </a:t>
            </a:r>
          </a:p>
          <a:p>
            <a:pPr algn="just">
              <a:lnSpc>
                <a:spcPct val="150000"/>
              </a:lnSpc>
            </a:pPr>
            <a:r>
              <a:rPr lang="pt-PT" sz="1900" dirty="0" smtClean="0">
                <a:latin typeface="Agency FB" pitchFamily="34" charset="0"/>
              </a:rPr>
              <a:t>Os </a:t>
            </a:r>
            <a:r>
              <a:rPr lang="pt-PT" sz="1900" dirty="0" smtClean="0">
                <a:solidFill>
                  <a:srgbClr val="FFFF00"/>
                </a:solidFill>
                <a:latin typeface="Agency FB" pitchFamily="34" charset="0"/>
              </a:rPr>
              <a:t>CFC’s lançados para a atmosfera sobem até à camada</a:t>
            </a:r>
            <a:r>
              <a:rPr lang="pt-PT" sz="1900" dirty="0" smtClean="0">
                <a:latin typeface="Agency FB" pitchFamily="34" charset="0"/>
              </a:rPr>
              <a:t> de </a:t>
            </a:r>
            <a:r>
              <a:rPr lang="pt-PT" sz="1900" dirty="0" smtClean="0">
                <a:latin typeface="Agency FB" pitchFamily="34" charset="0"/>
              </a:rPr>
              <a:t>ozonio</a:t>
            </a:r>
            <a:r>
              <a:rPr lang="pt-PT" sz="1900" dirty="0" smtClean="0">
                <a:latin typeface="Agency FB" pitchFamily="34" charset="0"/>
              </a:rPr>
              <a:t>. Aí, as ligações moleculares são </a:t>
            </a:r>
            <a:r>
              <a:rPr lang="pt-PT" sz="1900" dirty="0" smtClean="0">
                <a:solidFill>
                  <a:srgbClr val="FFFF00"/>
                </a:solidFill>
                <a:latin typeface="Agency FB" pitchFamily="34" charset="0"/>
              </a:rPr>
              <a:t>rompidas pela acção dos raios UV</a:t>
            </a:r>
            <a:r>
              <a:rPr lang="pt-PT" sz="1900" dirty="0" smtClean="0">
                <a:latin typeface="Agency FB" pitchFamily="34" charset="0"/>
              </a:rPr>
              <a:t>, originando cloro livre. </a:t>
            </a:r>
          </a:p>
          <a:p>
            <a:pPr algn="just">
              <a:lnSpc>
                <a:spcPct val="150000"/>
              </a:lnSpc>
            </a:pPr>
            <a:r>
              <a:rPr lang="pt-PT" sz="1900" dirty="0" smtClean="0">
                <a:latin typeface="Agency FB" pitchFamily="34" charset="0"/>
              </a:rPr>
              <a:t>O cloro destrói as ligações moleculares do ozono, o que deixa </a:t>
            </a:r>
            <a:r>
              <a:rPr lang="pt-PT" sz="1900" dirty="0" smtClean="0">
                <a:solidFill>
                  <a:srgbClr val="FFFF00"/>
                </a:solidFill>
                <a:latin typeface="Agency FB" pitchFamily="34" charset="0"/>
              </a:rPr>
              <a:t>esta camada fragilizada </a:t>
            </a:r>
            <a:r>
              <a:rPr lang="pt-PT" sz="1900" dirty="0" smtClean="0">
                <a:latin typeface="Agency FB" pitchFamily="34" charset="0"/>
              </a:rPr>
              <a:t>e destruída, dando assim </a:t>
            </a:r>
            <a:r>
              <a:rPr lang="pt-PT" sz="1900" dirty="0" smtClean="0">
                <a:solidFill>
                  <a:srgbClr val="FFFF00"/>
                </a:solidFill>
                <a:latin typeface="Agency FB" pitchFamily="34" charset="0"/>
              </a:rPr>
              <a:t>origem ao buraco do </a:t>
            </a:r>
            <a:r>
              <a:rPr lang="pt-PT" sz="1900" dirty="0" smtClean="0">
                <a:solidFill>
                  <a:srgbClr val="FFFF00"/>
                </a:solidFill>
                <a:latin typeface="Agency FB" pitchFamily="34" charset="0"/>
              </a:rPr>
              <a:t>ozonio </a:t>
            </a:r>
            <a:r>
              <a:rPr lang="pt-PT" sz="1900" dirty="0" smtClean="0">
                <a:latin typeface="Agency FB" pitchFamily="34" charset="0"/>
              </a:rPr>
              <a:t>que permite que as radiações ultravioleta atinjam a Terra. </a:t>
            </a:r>
          </a:p>
          <a:p>
            <a:endParaRPr lang="pt-PT" dirty="0"/>
          </a:p>
        </p:txBody>
      </p:sp>
      <p:pic>
        <p:nvPicPr>
          <p:cNvPr id="35842" name="Picture 2" descr="http://www.notapositiva.com/trab_estudantes/trab_estudantes/cienciasnaturais/8buracoozono/8buracoozono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643446"/>
            <a:ext cx="2643206" cy="208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www.notapositiva.com/trab_estudantes/trab_estudantes/cienciasnaturais/8buracoozono/8buracoozono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643446"/>
            <a:ext cx="2643206" cy="201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www.notapositiva.com/trab_estudantes/trab_estudantes/cienciasnaturais/8buracoozono/8buracoozono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643446"/>
            <a:ext cx="250033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449</TotalTime>
  <Words>546</Words>
  <Application>Microsoft Office PowerPoint</Application>
  <PresentationFormat>Apresentação na tela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Metro</vt:lpstr>
      <vt:lpstr> </vt:lpstr>
      <vt:lpstr>O que é o Ozonio? </vt:lpstr>
      <vt:lpstr>Qual a importância do Ozonio? </vt:lpstr>
      <vt:lpstr>Slide 4</vt:lpstr>
      <vt:lpstr>Buraco do Ozonio </vt:lpstr>
      <vt:lpstr>Quais as consequências da diminuição do ozonio nessa camada? </vt:lpstr>
      <vt:lpstr>O que é o buraco de ozonio e onde se localiza? </vt:lpstr>
      <vt:lpstr>Principais responsáveis pela destruição da camada do ozonio </vt:lpstr>
      <vt:lpstr> Como se forma o Buraco de Ozonio?</vt:lpstr>
      <vt:lpstr>   Protocolo do Montreal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Aluno</dc:creator>
  <cp:lastModifiedBy>SERGIO MORAES</cp:lastModifiedBy>
  <cp:revision>52</cp:revision>
  <dcterms:created xsi:type="dcterms:W3CDTF">2010-01-22T13:01:23Z</dcterms:created>
  <dcterms:modified xsi:type="dcterms:W3CDTF">2013-05-05T13:12:50Z</dcterms:modified>
</cp:coreProperties>
</file>